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9" r:id="rId2"/>
    <p:sldId id="271" r:id="rId3"/>
    <p:sldId id="261" r:id="rId4"/>
    <p:sldId id="263" r:id="rId5"/>
    <p:sldId id="270" r:id="rId6"/>
    <p:sldId id="274" r:id="rId7"/>
    <p:sldId id="275" r:id="rId8"/>
    <p:sldId id="273" r:id="rId9"/>
    <p:sldId id="276" r:id="rId10"/>
    <p:sldId id="265" r:id="rId11"/>
    <p:sldId id="277" r:id="rId12"/>
    <p:sldId id="27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0" d="100"/>
          <a:sy n="70" d="100"/>
        </p:scale>
        <p:origin x="73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07C2EF-0F13-426D-BA07-CCDD61361116}" type="datetimeFigureOut">
              <a:rPr lang="en-GB" smtClean="0"/>
              <a:t>22/11/2019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F55E2A-808E-4B54-85E2-13F666849487}" type="slidenum">
              <a:rPr lang="en-GB" smtClean="0"/>
              <a:t>‹#›</a:t>
            </a:fld>
            <a:endParaRPr lang="en-GB"/>
          </a:p>
        </p:txBody>
      </p:sp>
    </p:spTree>
    <p:extLst>
      <p:ext uri="{BB962C8B-B14F-4D97-AF65-F5344CB8AC3E}">
        <p14:creationId xmlns:p14="http://schemas.microsoft.com/office/powerpoint/2010/main" val="3928503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1246BEAC-B36C-4EA6-A977-0B13889FD67D}" type="slidenum">
              <a:rPr lang="en-GB" smtClean="0"/>
              <a:pPr>
                <a:defRPr/>
              </a:pPr>
              <a:t>4</a:t>
            </a:fld>
            <a:endParaRPr lang="en-GB" dirty="0"/>
          </a:p>
        </p:txBody>
      </p:sp>
    </p:spTree>
    <p:extLst>
      <p:ext uri="{BB962C8B-B14F-4D97-AF65-F5344CB8AC3E}">
        <p14:creationId xmlns:p14="http://schemas.microsoft.com/office/powerpoint/2010/main" val="20007670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5DDA938-3321-4614-ACE9-C1318345ABAC}" type="datetimeFigureOut">
              <a:rPr lang="en-GB" smtClean="0"/>
              <a:t>22/11/2019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F1213C-9E85-481D-8531-FD82DE77423C}" type="slidenum">
              <a:rPr lang="en-GB" smtClean="0"/>
              <a:t>‹#›</a:t>
            </a:fld>
            <a:endParaRPr lang="en-GB"/>
          </a:p>
        </p:txBody>
      </p:sp>
    </p:spTree>
    <p:extLst>
      <p:ext uri="{BB962C8B-B14F-4D97-AF65-F5344CB8AC3E}">
        <p14:creationId xmlns:p14="http://schemas.microsoft.com/office/powerpoint/2010/main" val="15053326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5DDA938-3321-4614-ACE9-C1318345ABAC}" type="datetimeFigureOut">
              <a:rPr lang="en-GB" smtClean="0"/>
              <a:t>22/11/2019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F1213C-9E85-481D-8531-FD82DE77423C}" type="slidenum">
              <a:rPr lang="en-GB" smtClean="0"/>
              <a:t>‹#›</a:t>
            </a:fld>
            <a:endParaRPr lang="en-GB"/>
          </a:p>
        </p:txBody>
      </p:sp>
    </p:spTree>
    <p:extLst>
      <p:ext uri="{BB962C8B-B14F-4D97-AF65-F5344CB8AC3E}">
        <p14:creationId xmlns:p14="http://schemas.microsoft.com/office/powerpoint/2010/main" val="21006735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5DDA938-3321-4614-ACE9-C1318345ABAC}" type="datetimeFigureOut">
              <a:rPr lang="en-GB" smtClean="0"/>
              <a:t>22/11/2019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F1213C-9E85-481D-8531-FD82DE77423C}" type="slidenum">
              <a:rPr lang="en-GB" smtClean="0"/>
              <a:t>‹#›</a:t>
            </a:fld>
            <a:endParaRPr lang="en-GB"/>
          </a:p>
        </p:txBody>
      </p:sp>
    </p:spTree>
    <p:extLst>
      <p:ext uri="{BB962C8B-B14F-4D97-AF65-F5344CB8AC3E}">
        <p14:creationId xmlns:p14="http://schemas.microsoft.com/office/powerpoint/2010/main" val="11823505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NHS NSS Cover Slide 1">
    <p:spTree>
      <p:nvGrpSpPr>
        <p:cNvPr id="1" name=""/>
        <p:cNvGrpSpPr/>
        <p:nvPr/>
      </p:nvGrpSpPr>
      <p:grpSpPr>
        <a:xfrm>
          <a:off x="0" y="0"/>
          <a:ext cx="0" cy="0"/>
          <a:chOff x="0" y="0"/>
          <a:chExt cx="0" cy="0"/>
        </a:xfrm>
      </p:grpSpPr>
      <p:pic>
        <p:nvPicPr>
          <p:cNvPr id="9" name="Picture 2" descr="C:\Users\paolil01\Desktop\placeholder circle X-01.png"/>
          <p:cNvPicPr>
            <a:picLocks noChangeAspect="1" noChangeArrowheads="1"/>
          </p:cNvPicPr>
          <p:nvPr userDrawn="1"/>
        </p:nvPicPr>
        <p:blipFill>
          <a:blip r:embed="rId2" cstate="print"/>
          <a:stretch>
            <a:fillRect/>
          </a:stretch>
        </p:blipFill>
        <p:spPr bwMode="auto">
          <a:xfrm>
            <a:off x="1295467" y="6124"/>
            <a:ext cx="8794128" cy="6481878"/>
          </a:xfrm>
          <a:prstGeom prst="rect">
            <a:avLst/>
          </a:prstGeom>
          <a:noFill/>
        </p:spPr>
      </p:pic>
      <p:sp>
        <p:nvSpPr>
          <p:cNvPr id="10" name="Oval 9"/>
          <p:cNvSpPr/>
          <p:nvPr userDrawn="1"/>
        </p:nvSpPr>
        <p:spPr>
          <a:xfrm>
            <a:off x="8628789" y="3933056"/>
            <a:ext cx="3227851" cy="2420888"/>
          </a:xfrm>
          <a:prstGeom prst="ellipse">
            <a:avLst/>
          </a:prstGeom>
          <a:solidFill>
            <a:srgbClr val="0096D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b="1" dirty="0">
              <a:latin typeface="Arial" pitchFamily="34" charset="0"/>
              <a:cs typeface="Arial" pitchFamily="34" charset="0"/>
            </a:endParaRPr>
          </a:p>
        </p:txBody>
      </p:sp>
    </p:spTree>
    <p:extLst>
      <p:ext uri="{BB962C8B-B14F-4D97-AF65-F5344CB8AC3E}">
        <p14:creationId xmlns:p14="http://schemas.microsoft.com/office/powerpoint/2010/main" val="1685772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5DDA938-3321-4614-ACE9-C1318345ABAC}" type="datetimeFigureOut">
              <a:rPr lang="en-GB" smtClean="0"/>
              <a:t>22/11/2019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F1213C-9E85-481D-8531-FD82DE77423C}" type="slidenum">
              <a:rPr lang="en-GB" smtClean="0"/>
              <a:t>‹#›</a:t>
            </a:fld>
            <a:endParaRPr lang="en-GB"/>
          </a:p>
        </p:txBody>
      </p:sp>
    </p:spTree>
    <p:extLst>
      <p:ext uri="{BB962C8B-B14F-4D97-AF65-F5344CB8AC3E}">
        <p14:creationId xmlns:p14="http://schemas.microsoft.com/office/powerpoint/2010/main" val="1080599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5DDA938-3321-4614-ACE9-C1318345ABAC}" type="datetimeFigureOut">
              <a:rPr lang="en-GB" smtClean="0"/>
              <a:t>22/11/2019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F1213C-9E85-481D-8531-FD82DE77423C}" type="slidenum">
              <a:rPr lang="en-GB" smtClean="0"/>
              <a:t>‹#›</a:t>
            </a:fld>
            <a:endParaRPr lang="en-GB"/>
          </a:p>
        </p:txBody>
      </p:sp>
    </p:spTree>
    <p:extLst>
      <p:ext uri="{BB962C8B-B14F-4D97-AF65-F5344CB8AC3E}">
        <p14:creationId xmlns:p14="http://schemas.microsoft.com/office/powerpoint/2010/main" val="2446038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5DDA938-3321-4614-ACE9-C1318345ABAC}" type="datetimeFigureOut">
              <a:rPr lang="en-GB" smtClean="0"/>
              <a:t>22/11/2019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0F1213C-9E85-481D-8531-FD82DE77423C}" type="slidenum">
              <a:rPr lang="en-GB" smtClean="0"/>
              <a:t>‹#›</a:t>
            </a:fld>
            <a:endParaRPr lang="en-GB"/>
          </a:p>
        </p:txBody>
      </p:sp>
    </p:spTree>
    <p:extLst>
      <p:ext uri="{BB962C8B-B14F-4D97-AF65-F5344CB8AC3E}">
        <p14:creationId xmlns:p14="http://schemas.microsoft.com/office/powerpoint/2010/main" val="806897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5DDA938-3321-4614-ACE9-C1318345ABAC}" type="datetimeFigureOut">
              <a:rPr lang="en-GB" smtClean="0"/>
              <a:t>22/11/2019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0F1213C-9E85-481D-8531-FD82DE77423C}" type="slidenum">
              <a:rPr lang="en-GB" smtClean="0"/>
              <a:t>‹#›</a:t>
            </a:fld>
            <a:endParaRPr lang="en-GB"/>
          </a:p>
        </p:txBody>
      </p:sp>
    </p:spTree>
    <p:extLst>
      <p:ext uri="{BB962C8B-B14F-4D97-AF65-F5344CB8AC3E}">
        <p14:creationId xmlns:p14="http://schemas.microsoft.com/office/powerpoint/2010/main" val="3399692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5DDA938-3321-4614-ACE9-C1318345ABAC}" type="datetimeFigureOut">
              <a:rPr lang="en-GB" smtClean="0"/>
              <a:t>22/11/2019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0F1213C-9E85-481D-8531-FD82DE77423C}" type="slidenum">
              <a:rPr lang="en-GB" smtClean="0"/>
              <a:t>‹#›</a:t>
            </a:fld>
            <a:endParaRPr lang="en-GB"/>
          </a:p>
        </p:txBody>
      </p:sp>
    </p:spTree>
    <p:extLst>
      <p:ext uri="{BB962C8B-B14F-4D97-AF65-F5344CB8AC3E}">
        <p14:creationId xmlns:p14="http://schemas.microsoft.com/office/powerpoint/2010/main" val="3430599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DDA938-3321-4614-ACE9-C1318345ABAC}" type="datetimeFigureOut">
              <a:rPr lang="en-GB" smtClean="0"/>
              <a:t>22/11/2019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0F1213C-9E85-481D-8531-FD82DE77423C}" type="slidenum">
              <a:rPr lang="en-GB" smtClean="0"/>
              <a:t>‹#›</a:t>
            </a:fld>
            <a:endParaRPr lang="en-GB"/>
          </a:p>
        </p:txBody>
      </p:sp>
    </p:spTree>
    <p:extLst>
      <p:ext uri="{BB962C8B-B14F-4D97-AF65-F5344CB8AC3E}">
        <p14:creationId xmlns:p14="http://schemas.microsoft.com/office/powerpoint/2010/main" val="3105273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5DDA938-3321-4614-ACE9-C1318345ABAC}" type="datetimeFigureOut">
              <a:rPr lang="en-GB" smtClean="0"/>
              <a:t>22/11/2019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0F1213C-9E85-481D-8531-FD82DE77423C}" type="slidenum">
              <a:rPr lang="en-GB" smtClean="0"/>
              <a:t>‹#›</a:t>
            </a:fld>
            <a:endParaRPr lang="en-GB"/>
          </a:p>
        </p:txBody>
      </p:sp>
    </p:spTree>
    <p:extLst>
      <p:ext uri="{BB962C8B-B14F-4D97-AF65-F5344CB8AC3E}">
        <p14:creationId xmlns:p14="http://schemas.microsoft.com/office/powerpoint/2010/main" val="1881861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5DDA938-3321-4614-ACE9-C1318345ABAC}" type="datetimeFigureOut">
              <a:rPr lang="en-GB" smtClean="0"/>
              <a:t>22/11/2019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0F1213C-9E85-481D-8531-FD82DE77423C}" type="slidenum">
              <a:rPr lang="en-GB" smtClean="0"/>
              <a:t>‹#›</a:t>
            </a:fld>
            <a:endParaRPr lang="en-GB"/>
          </a:p>
        </p:txBody>
      </p:sp>
    </p:spTree>
    <p:extLst>
      <p:ext uri="{BB962C8B-B14F-4D97-AF65-F5344CB8AC3E}">
        <p14:creationId xmlns:p14="http://schemas.microsoft.com/office/powerpoint/2010/main" val="1413611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DDA938-3321-4614-ACE9-C1318345ABAC}" type="datetimeFigureOut">
              <a:rPr lang="en-GB" smtClean="0"/>
              <a:t>22/11/2019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F1213C-9E85-481D-8531-FD82DE77423C}" type="slidenum">
              <a:rPr lang="en-GB" smtClean="0"/>
              <a:t>‹#›</a:t>
            </a:fld>
            <a:endParaRPr lang="en-GB"/>
          </a:p>
        </p:txBody>
      </p:sp>
    </p:spTree>
    <p:extLst>
      <p:ext uri="{BB962C8B-B14F-4D97-AF65-F5344CB8AC3E}">
        <p14:creationId xmlns:p14="http://schemas.microsoft.com/office/powerpoint/2010/main" val="18189944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27648" y="1282403"/>
            <a:ext cx="5760640" cy="4031873"/>
          </a:xfrm>
          <a:prstGeom prst="rect">
            <a:avLst/>
          </a:prstGeom>
          <a:noFill/>
        </p:spPr>
        <p:txBody>
          <a:bodyPr wrap="square" rtlCol="0">
            <a:spAutoFit/>
          </a:bodyPr>
          <a:lstStyle/>
          <a:p>
            <a:pPr algn="ctr"/>
            <a:r>
              <a:rPr lang="en-GB" sz="3200" b="1" dirty="0">
                <a:solidFill>
                  <a:schemeClr val="bg1"/>
                </a:solidFill>
              </a:rPr>
              <a:t>National Stoma Quality Improvement Short Life Working Group</a:t>
            </a:r>
          </a:p>
          <a:p>
            <a:pPr algn="ctr"/>
            <a:r>
              <a:rPr lang="en-GB" sz="3200" b="1" dirty="0">
                <a:solidFill>
                  <a:schemeClr val="bg1"/>
                </a:solidFill>
              </a:rPr>
              <a:t>(NSQIG)</a:t>
            </a:r>
          </a:p>
          <a:p>
            <a:pPr algn="ctr"/>
            <a:endParaRPr lang="en-GB" sz="3200" b="1" dirty="0">
              <a:solidFill>
                <a:schemeClr val="bg1"/>
              </a:solidFill>
            </a:endParaRPr>
          </a:p>
          <a:p>
            <a:pPr algn="ctr"/>
            <a:r>
              <a:rPr lang="en-GB" sz="3200" b="1" dirty="0">
                <a:solidFill>
                  <a:schemeClr val="bg1"/>
                </a:solidFill>
              </a:rPr>
              <a:t>Final Report </a:t>
            </a:r>
          </a:p>
          <a:p>
            <a:pPr algn="ctr"/>
            <a:r>
              <a:rPr lang="en-GB" sz="3200" b="1" dirty="0">
                <a:solidFill>
                  <a:schemeClr val="bg1"/>
                </a:solidFill>
              </a:rPr>
              <a:t>Key Issues and Recommendations </a:t>
            </a:r>
          </a:p>
        </p:txBody>
      </p:sp>
      <p:sp>
        <p:nvSpPr>
          <p:cNvPr id="3" name="TextBox 2"/>
          <p:cNvSpPr txBox="1"/>
          <p:nvPr/>
        </p:nvSpPr>
        <p:spPr>
          <a:xfrm>
            <a:off x="9360853" y="4243149"/>
            <a:ext cx="2012622" cy="1754326"/>
          </a:xfrm>
          <a:prstGeom prst="rect">
            <a:avLst/>
          </a:prstGeom>
          <a:noFill/>
        </p:spPr>
        <p:txBody>
          <a:bodyPr wrap="square" rtlCol="0">
            <a:spAutoFit/>
          </a:bodyPr>
          <a:lstStyle/>
          <a:p>
            <a:pPr algn="ctr"/>
            <a:r>
              <a:rPr lang="en-GB" dirty="0"/>
              <a:t>Craig Stewart</a:t>
            </a:r>
          </a:p>
          <a:p>
            <a:pPr algn="ctr"/>
            <a:r>
              <a:rPr lang="en-GB" dirty="0"/>
              <a:t>Associate Nurse Director / Chair of NSQIG </a:t>
            </a:r>
          </a:p>
          <a:p>
            <a:pPr algn="ctr"/>
            <a:r>
              <a:rPr lang="en-GB" dirty="0"/>
              <a:t>NHS Ayrshire &amp; Arran </a:t>
            </a:r>
          </a:p>
        </p:txBody>
      </p:sp>
    </p:spTree>
    <p:extLst>
      <p:ext uri="{BB962C8B-B14F-4D97-AF65-F5344CB8AC3E}">
        <p14:creationId xmlns:p14="http://schemas.microsoft.com/office/powerpoint/2010/main" val="10669885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04693"/>
          </a:xfrm>
        </p:spPr>
        <p:txBody>
          <a:bodyPr>
            <a:normAutofit fontScale="90000"/>
          </a:bodyPr>
          <a:lstStyle/>
          <a:p>
            <a:pPr algn="ctr"/>
            <a:r>
              <a:rPr lang="en-GB" b="1" dirty="0" smtClean="0"/>
              <a:t>Recommendations </a:t>
            </a:r>
            <a:endParaRPr lang="en-GB" b="1" dirty="0"/>
          </a:p>
        </p:txBody>
      </p:sp>
      <p:sp>
        <p:nvSpPr>
          <p:cNvPr id="3" name="Rectangle 2"/>
          <p:cNvSpPr/>
          <p:nvPr/>
        </p:nvSpPr>
        <p:spPr>
          <a:xfrm>
            <a:off x="1366981" y="1324083"/>
            <a:ext cx="8968509" cy="3605089"/>
          </a:xfrm>
          <a:prstGeom prst="rect">
            <a:avLst/>
          </a:prstGeom>
        </p:spPr>
        <p:txBody>
          <a:bodyPr wrap="square">
            <a:spAutoFit/>
          </a:bodyPr>
          <a:lstStyle/>
          <a:p>
            <a:pPr>
              <a:lnSpc>
                <a:spcPct val="115000"/>
              </a:lnSpc>
              <a:spcAft>
                <a:spcPts val="1000"/>
              </a:spcAft>
            </a:pPr>
            <a:r>
              <a:rPr lang="en-GB" sz="2400" dirty="0">
                <a:latin typeface="Arial" panose="020B0604020202020204" pitchFamily="34" charset="0"/>
                <a:ea typeface="Calibri" panose="020F0502020204030204" pitchFamily="34" charset="0"/>
                <a:cs typeface="Times New Roman" panose="02020603050405020304" pitchFamily="18" charset="0"/>
              </a:rPr>
              <a:t>In total 15 recommendations have been identified from </a:t>
            </a:r>
            <a:r>
              <a:rPr lang="en-GB" sz="2400" dirty="0" smtClean="0">
                <a:latin typeface="Arial" panose="020B0604020202020204" pitchFamily="34" charset="0"/>
                <a:ea typeface="Calibri" panose="020F0502020204030204" pitchFamily="34" charset="0"/>
                <a:cs typeface="Times New Roman" panose="02020603050405020304" pitchFamily="18" charset="0"/>
              </a:rPr>
              <a:t>the work of NSQIG. </a:t>
            </a:r>
          </a:p>
          <a:p>
            <a:pPr>
              <a:lnSpc>
                <a:spcPct val="115000"/>
              </a:lnSpc>
              <a:spcAft>
                <a:spcPts val="1000"/>
              </a:spcAft>
            </a:pPr>
            <a:r>
              <a:rPr lang="en-GB" sz="2400" dirty="0" smtClean="0">
                <a:latin typeface="Arial" panose="020B0604020202020204" pitchFamily="34" charset="0"/>
                <a:ea typeface="Calibri" panose="020F0502020204030204" pitchFamily="34" charset="0"/>
                <a:cs typeface="Times New Roman" panose="02020603050405020304" pitchFamily="18" charset="0"/>
              </a:rPr>
              <a:t>The </a:t>
            </a:r>
            <a:r>
              <a:rPr lang="en-GB" sz="2400" dirty="0">
                <a:latin typeface="Arial" panose="020B0604020202020204" pitchFamily="34" charset="0"/>
                <a:ea typeface="Calibri" panose="020F0502020204030204" pitchFamily="34" charset="0"/>
                <a:cs typeface="Times New Roman" panose="02020603050405020304" pitchFamily="18" charset="0"/>
              </a:rPr>
              <a:t>recommendations </a:t>
            </a:r>
            <a:r>
              <a:rPr lang="en-GB" sz="2400" dirty="0" smtClean="0">
                <a:latin typeface="Arial" panose="020B0604020202020204" pitchFamily="34" charset="0"/>
                <a:ea typeface="Calibri" panose="020F0502020204030204" pitchFamily="34" charset="0"/>
                <a:cs typeface="Times New Roman" panose="02020603050405020304" pitchFamily="18" charset="0"/>
              </a:rPr>
              <a:t>identified </a:t>
            </a:r>
            <a:r>
              <a:rPr lang="en-GB" sz="2400" dirty="0" smtClean="0">
                <a:latin typeface="Arial" panose="020B0604020202020204" pitchFamily="34" charset="0"/>
                <a:ea typeface="Calibri" panose="020F0502020204030204" pitchFamily="34" charset="0"/>
                <a:cs typeface="Times New Roman" panose="02020603050405020304" pitchFamily="18" charset="0"/>
              </a:rPr>
              <a:t>within the </a:t>
            </a:r>
            <a:r>
              <a:rPr lang="en-GB" sz="2400" dirty="0">
                <a:latin typeface="Arial" panose="020B0604020202020204" pitchFamily="34" charset="0"/>
                <a:ea typeface="Calibri" panose="020F0502020204030204" pitchFamily="34" charset="0"/>
                <a:cs typeface="Times New Roman" panose="02020603050405020304" pitchFamily="18" charset="0"/>
              </a:rPr>
              <a:t>following themes</a:t>
            </a:r>
            <a:r>
              <a:rPr lang="en-GB" sz="2400" dirty="0" smtClean="0">
                <a:latin typeface="Arial" panose="020B0604020202020204" pitchFamily="34" charset="0"/>
                <a:ea typeface="Calibri" panose="020F0502020204030204" pitchFamily="34" charset="0"/>
                <a:cs typeface="Times New Roman" panose="02020603050405020304" pitchFamily="18" charset="0"/>
              </a:rPr>
              <a:t>:</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GB" sz="2800" b="1" dirty="0" smtClean="0">
                <a:latin typeface="Arial" panose="020B0604020202020204" pitchFamily="34" charset="0"/>
                <a:ea typeface="Calibri" panose="020F0502020204030204" pitchFamily="34" charset="0"/>
                <a:cs typeface="Times New Roman" panose="02020603050405020304" pitchFamily="18" charset="0"/>
              </a:rPr>
              <a:t>Leadership, Governance </a:t>
            </a:r>
            <a:r>
              <a:rPr lang="en-GB" sz="2800" b="1" dirty="0">
                <a:latin typeface="Arial" panose="020B0604020202020204" pitchFamily="34" charset="0"/>
                <a:ea typeface="Calibri" panose="020F0502020204030204" pitchFamily="34" charset="0"/>
                <a:cs typeface="Times New Roman" panose="02020603050405020304" pitchFamily="18" charset="0"/>
              </a:rPr>
              <a:t>and Accountability</a:t>
            </a:r>
            <a:endParaRPr lang="en-GB" sz="2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GB" sz="2800" b="1" dirty="0">
                <a:latin typeface="Arial" panose="020B0604020202020204" pitchFamily="34" charset="0"/>
                <a:ea typeface="Calibri" panose="020F0502020204030204" pitchFamily="34" charset="0"/>
                <a:cs typeface="Times New Roman" panose="02020603050405020304" pitchFamily="18" charset="0"/>
              </a:rPr>
              <a:t>Data for Assurance and Improvement </a:t>
            </a:r>
            <a:endParaRPr lang="en-GB" sz="2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GB" sz="2800" b="1" dirty="0">
                <a:latin typeface="Arial" panose="020B0604020202020204" pitchFamily="34" charset="0"/>
                <a:ea typeface="Calibri" panose="020F0502020204030204" pitchFamily="34" charset="0"/>
                <a:cs typeface="Times New Roman" panose="02020603050405020304" pitchFamily="18" charset="0"/>
              </a:rPr>
              <a:t>Prescribing Guidance </a:t>
            </a:r>
            <a:endParaRPr lang="en-GB" sz="2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n-GB" sz="2800" b="1" dirty="0">
                <a:latin typeface="Arial" panose="020B0604020202020204" pitchFamily="34" charset="0"/>
                <a:ea typeface="Calibri" panose="020F0502020204030204" pitchFamily="34" charset="0"/>
                <a:cs typeface="Times New Roman" panose="02020603050405020304" pitchFamily="18" charset="0"/>
              </a:rPr>
              <a:t>Stoma Product Access Models</a:t>
            </a:r>
            <a:endParaRPr lang="en-GB" sz="2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286862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t>SEND Support to take forward </a:t>
            </a:r>
            <a:endParaRPr lang="en-GB" b="1" dirty="0"/>
          </a:p>
        </p:txBody>
      </p:sp>
      <p:sp>
        <p:nvSpPr>
          <p:cNvPr id="3" name="Content Placeholder 2"/>
          <p:cNvSpPr>
            <a:spLocks noGrp="1"/>
          </p:cNvSpPr>
          <p:nvPr>
            <p:ph idx="1"/>
          </p:nvPr>
        </p:nvSpPr>
        <p:spPr>
          <a:xfrm>
            <a:off x="838200" y="1400752"/>
            <a:ext cx="10515600" cy="5055466"/>
          </a:xfrm>
        </p:spPr>
        <p:txBody>
          <a:bodyPr>
            <a:normAutofit/>
          </a:bodyPr>
          <a:lstStyle/>
          <a:p>
            <a:r>
              <a:rPr lang="en-GB" dirty="0" smtClean="0"/>
              <a:t>Agree process </a:t>
            </a:r>
            <a:r>
              <a:rPr lang="en-GB" dirty="0"/>
              <a:t>for Ratification of report </a:t>
            </a:r>
          </a:p>
          <a:p>
            <a:r>
              <a:rPr lang="en-GB" dirty="0"/>
              <a:t>Support for Phase 2  </a:t>
            </a:r>
            <a:r>
              <a:rPr lang="en-GB" dirty="0" smtClean="0"/>
              <a:t>&amp; National Leadership to</a:t>
            </a:r>
            <a:r>
              <a:rPr lang="en-GB" dirty="0"/>
              <a:t>:</a:t>
            </a:r>
          </a:p>
          <a:p>
            <a:pPr lvl="1"/>
            <a:r>
              <a:rPr lang="en-GB" dirty="0"/>
              <a:t>Develop minimum data set/ digital solutions  to capture  clinical interventions &amp; patient outcomes </a:t>
            </a:r>
          </a:p>
          <a:p>
            <a:pPr lvl="1"/>
            <a:r>
              <a:rPr lang="en-GB" dirty="0"/>
              <a:t>Identify process for implementation of  serial prescribing </a:t>
            </a:r>
          </a:p>
          <a:p>
            <a:pPr lvl="1"/>
            <a:r>
              <a:rPr lang="en-GB" dirty="0"/>
              <a:t>Develop Proof of Concept testing of PECOS Model</a:t>
            </a:r>
          </a:p>
          <a:p>
            <a:pPr lvl="1"/>
            <a:r>
              <a:rPr lang="en-GB" dirty="0"/>
              <a:t>Build in QI measures to capture </a:t>
            </a:r>
            <a:r>
              <a:rPr lang="en-GB" dirty="0" smtClean="0"/>
              <a:t>patient experience, clinical </a:t>
            </a:r>
            <a:r>
              <a:rPr lang="en-GB" dirty="0"/>
              <a:t>outcomes</a:t>
            </a:r>
            <a:r>
              <a:rPr lang="en-GB" dirty="0" smtClean="0"/>
              <a:t>, </a:t>
            </a:r>
            <a:r>
              <a:rPr lang="en-GB" dirty="0"/>
              <a:t>financial &amp; environmental benefits  from reduction of unwarranted variation &amp;waste </a:t>
            </a:r>
            <a:endParaRPr lang="en-GB" dirty="0" smtClean="0"/>
          </a:p>
          <a:p>
            <a:pPr lvl="1"/>
            <a:r>
              <a:rPr lang="en-GB" dirty="0" smtClean="0"/>
              <a:t>Ratification </a:t>
            </a:r>
            <a:r>
              <a:rPr lang="en-GB" dirty="0"/>
              <a:t>and implementation of National Stoma Prescribing Guidance</a:t>
            </a:r>
          </a:p>
          <a:p>
            <a:pPr lvl="1"/>
            <a:r>
              <a:rPr lang="en-GB" dirty="0"/>
              <a:t>Implementation  of strategic level stoma prescribing data </a:t>
            </a:r>
            <a:r>
              <a:rPr lang="en-GB" dirty="0" smtClean="0"/>
              <a:t>reports</a:t>
            </a:r>
          </a:p>
          <a:p>
            <a:pPr lvl="1"/>
            <a:r>
              <a:rPr lang="en-GB" dirty="0" smtClean="0"/>
              <a:t>Support and maximise stoma nurse workforce contribution  </a:t>
            </a:r>
            <a:endParaRPr lang="en-GB" dirty="0"/>
          </a:p>
          <a:p>
            <a:endParaRPr lang="en-GB" dirty="0"/>
          </a:p>
        </p:txBody>
      </p:sp>
    </p:spTree>
    <p:extLst>
      <p:ext uri="{BB962C8B-B14F-4D97-AF65-F5344CB8AC3E}">
        <p14:creationId xmlns:p14="http://schemas.microsoft.com/office/powerpoint/2010/main" val="33076519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t>Actions to take forward </a:t>
            </a:r>
            <a:endParaRPr lang="en-GB" dirty="0"/>
          </a:p>
        </p:txBody>
      </p:sp>
      <p:sp>
        <p:nvSpPr>
          <p:cNvPr id="3" name="Content Placeholder 2"/>
          <p:cNvSpPr>
            <a:spLocks noGrp="1"/>
          </p:cNvSpPr>
          <p:nvPr>
            <p:ph idx="1"/>
          </p:nvPr>
        </p:nvSpPr>
        <p:spPr/>
        <p:txBody>
          <a:bodyPr/>
          <a:lstStyle/>
          <a:p>
            <a:endParaRPr lang="en-GB" dirty="0"/>
          </a:p>
        </p:txBody>
      </p:sp>
    </p:spTree>
    <p:extLst>
      <p:ext uri="{BB962C8B-B14F-4D97-AF65-F5344CB8AC3E}">
        <p14:creationId xmlns:p14="http://schemas.microsoft.com/office/powerpoint/2010/main" val="14354056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69348"/>
          </a:xfrm>
        </p:spPr>
        <p:txBody>
          <a:bodyPr>
            <a:normAutofit fontScale="90000"/>
          </a:bodyPr>
          <a:lstStyle/>
          <a:p>
            <a:pPr algn="ctr"/>
            <a:r>
              <a:rPr lang="en-GB" b="1" dirty="0" smtClean="0"/>
              <a:t>Introduction </a:t>
            </a:r>
            <a:endParaRPr lang="en-GB" b="1" dirty="0"/>
          </a:p>
        </p:txBody>
      </p:sp>
      <p:sp>
        <p:nvSpPr>
          <p:cNvPr id="3" name="Rectangle 2"/>
          <p:cNvSpPr/>
          <p:nvPr/>
        </p:nvSpPr>
        <p:spPr>
          <a:xfrm>
            <a:off x="360218" y="1475031"/>
            <a:ext cx="11471564" cy="5511252"/>
          </a:xfrm>
          <a:prstGeom prst="rect">
            <a:avLst/>
          </a:prstGeom>
        </p:spPr>
        <p:txBody>
          <a:bodyPr wrap="square">
            <a:spAutoFit/>
          </a:bodyPr>
          <a:lstStyle/>
          <a:p>
            <a:pPr marL="342900" lvl="0" indent="-342900" algn="just">
              <a:lnSpc>
                <a:spcPct val="115000"/>
              </a:lnSpc>
              <a:spcAft>
                <a:spcPts val="0"/>
              </a:spcAft>
              <a:buSzPts val="1000"/>
              <a:buFont typeface="+mj-lt"/>
              <a:buAutoNum type="arabicPeriod"/>
            </a:pPr>
            <a:r>
              <a:rPr lang="en-GB" dirty="0">
                <a:latin typeface="Arial" panose="020B0604020202020204" pitchFamily="34" charset="0"/>
                <a:ea typeface="Calibri" panose="020F0502020204030204" pitchFamily="34" charset="0"/>
                <a:cs typeface="Times New Roman" panose="02020603050405020304" pitchFamily="18" charset="0"/>
              </a:rPr>
              <a:t>The National Stoma Quality Improvement Short Life Working Group (NSQIG) was commissioned by the NHS Scotland Executive Nurse Director Group (SEND) and established in February 2018. </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SzPts val="1000"/>
              <a:buFont typeface="+mj-lt"/>
              <a:buAutoNum type="arabicPeriod"/>
            </a:pPr>
            <a:r>
              <a:rPr lang="en-GB" dirty="0">
                <a:latin typeface="Arial" panose="020B0604020202020204" pitchFamily="34" charset="0"/>
                <a:ea typeface="Calibri" panose="020F0502020204030204" pitchFamily="34" charset="0"/>
                <a:cs typeface="Times New Roman" panose="02020603050405020304" pitchFamily="18" charset="0"/>
              </a:rPr>
              <a:t>The Scottish Deputy Nurse Director Group (SDNDG) </a:t>
            </a:r>
            <a:r>
              <a:rPr lang="en-GB" dirty="0" smtClean="0">
                <a:latin typeface="Arial" panose="020B0604020202020204" pitchFamily="34" charset="0"/>
                <a:ea typeface="Calibri" panose="020F0502020204030204" pitchFamily="34" charset="0"/>
                <a:cs typeface="Times New Roman" panose="02020603050405020304" pitchFamily="18" charset="0"/>
              </a:rPr>
              <a:t>provided governance </a:t>
            </a:r>
            <a:r>
              <a:rPr lang="en-GB" dirty="0">
                <a:latin typeface="Arial" panose="020B0604020202020204" pitchFamily="34" charset="0"/>
                <a:ea typeface="Calibri" panose="020F0502020204030204" pitchFamily="34" charset="0"/>
                <a:cs typeface="Times New Roman" panose="02020603050405020304" pitchFamily="18" charset="0"/>
              </a:rPr>
              <a:t>and leadership to NSQIG through the chair Craig Stewart. </a:t>
            </a:r>
          </a:p>
          <a:p>
            <a:pPr marL="342900" lvl="0" indent="-342900" algn="just">
              <a:lnSpc>
                <a:spcPct val="115000"/>
              </a:lnSpc>
              <a:spcAft>
                <a:spcPts val="0"/>
              </a:spcAft>
              <a:buSzPts val="1000"/>
              <a:buFont typeface="+mj-lt"/>
              <a:buAutoNum type="arabicPeriod"/>
            </a:pPr>
            <a:r>
              <a:rPr lang="en-GB" dirty="0" smtClean="0">
                <a:latin typeface="Arial" panose="020B0604020202020204" pitchFamily="34" charset="0"/>
                <a:ea typeface="Calibri" panose="020F0502020204030204" pitchFamily="34" charset="0"/>
                <a:cs typeface="Times New Roman" panose="02020603050405020304" pitchFamily="18" charset="0"/>
              </a:rPr>
              <a:t>NSS  provided support with project management and analyst funding </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SzPts val="1000"/>
              <a:buFont typeface="+mj-lt"/>
              <a:buAutoNum type="arabicPeriod"/>
            </a:pPr>
            <a:r>
              <a:rPr lang="en-GB" dirty="0">
                <a:latin typeface="Arial" panose="020B0604020202020204" pitchFamily="34" charset="0"/>
                <a:ea typeface="Calibri" panose="020F0502020204030204" pitchFamily="34" charset="0"/>
                <a:cs typeface="Times New Roman" panose="02020603050405020304" pitchFamily="18" charset="0"/>
              </a:rPr>
              <a:t>NSQIG membership includes regional </a:t>
            </a:r>
            <a:r>
              <a:rPr lang="en-GB" dirty="0" smtClean="0">
                <a:latin typeface="Arial" panose="020B0604020202020204" pitchFamily="34" charset="0"/>
                <a:ea typeface="Calibri" panose="020F0502020204030204" pitchFamily="34" charset="0"/>
                <a:cs typeface="Times New Roman" panose="02020603050405020304" pitchFamily="18" charset="0"/>
              </a:rPr>
              <a:t>key stakeholder representation from : HB stoma nurses, HB  </a:t>
            </a:r>
            <a:r>
              <a:rPr lang="en-GB" dirty="0">
                <a:latin typeface="Arial" panose="020B0604020202020204" pitchFamily="34" charset="0"/>
                <a:ea typeface="Calibri" panose="020F0502020204030204" pitchFamily="34" charset="0"/>
                <a:cs typeface="Times New Roman" panose="02020603050405020304" pitchFamily="18" charset="0"/>
              </a:rPr>
              <a:t>prescribing support, pharmacy, G.P representatives, Colorectal Surgeon, procurement and prescribing analyst support.  </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SzPts val="1000"/>
              <a:buFont typeface="+mj-lt"/>
              <a:buAutoNum type="arabicPeriod"/>
            </a:pPr>
            <a:r>
              <a:rPr lang="en-GB" dirty="0">
                <a:latin typeface="Arial" panose="020B0604020202020204" pitchFamily="34" charset="0"/>
                <a:ea typeface="Calibri" panose="020F0502020204030204" pitchFamily="34" charset="0"/>
                <a:cs typeface="Times New Roman" panose="02020603050405020304" pitchFamily="18" charset="0"/>
              </a:rPr>
              <a:t>Wider engagement established with Directors of Pharmacy, Health Board Stoma Fora and commercial </a:t>
            </a:r>
            <a:r>
              <a:rPr lang="en-GB" dirty="0" smtClean="0">
                <a:latin typeface="Arial" panose="020B0604020202020204" pitchFamily="34" charset="0"/>
                <a:ea typeface="Calibri" panose="020F0502020204030204" pitchFamily="34" charset="0"/>
                <a:cs typeface="Times New Roman" panose="02020603050405020304" pitchFamily="18" charset="0"/>
              </a:rPr>
              <a:t>partners; British Healthcare Trade Association (BHTA), Community Pharmacy </a:t>
            </a:r>
            <a:r>
              <a:rPr lang="en-GB" dirty="0" smtClean="0">
                <a:latin typeface="Arial" panose="020B0604020202020204" pitchFamily="34" charset="0"/>
                <a:ea typeface="Calibri" panose="020F0502020204030204" pitchFamily="34" charset="0"/>
                <a:cs typeface="Times New Roman" panose="02020603050405020304" pitchFamily="18" charset="0"/>
              </a:rPr>
              <a:t>Scotland and Scottish Stoma Forum</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SzPts val="1000"/>
              <a:buFont typeface="+mj-lt"/>
              <a:buAutoNum type="arabicPeriod"/>
            </a:pPr>
            <a:r>
              <a:rPr lang="en-GB" dirty="0">
                <a:latin typeface="Arial" panose="020B0604020202020204" pitchFamily="34" charset="0"/>
                <a:ea typeface="Calibri" panose="020F0502020204030204" pitchFamily="34" charset="0"/>
                <a:cs typeface="Times New Roman" panose="02020603050405020304" pitchFamily="18" charset="0"/>
              </a:rPr>
              <a:t>NSQIG </a:t>
            </a:r>
            <a:r>
              <a:rPr lang="en-GB" dirty="0" smtClean="0">
                <a:latin typeface="Arial" panose="020B0604020202020204" pitchFamily="34" charset="0"/>
                <a:ea typeface="Calibri" panose="020F0502020204030204" pitchFamily="34" charset="0"/>
                <a:cs typeface="Times New Roman" panose="02020603050405020304" pitchFamily="18" charset="0"/>
              </a:rPr>
              <a:t>has adopted a values </a:t>
            </a:r>
            <a:r>
              <a:rPr lang="en-GB" dirty="0">
                <a:latin typeface="Arial" panose="020B0604020202020204" pitchFamily="34" charset="0"/>
                <a:ea typeface="Calibri" panose="020F0502020204030204" pitchFamily="34" charset="0"/>
                <a:cs typeface="Times New Roman" panose="02020603050405020304" pitchFamily="18" charset="0"/>
              </a:rPr>
              <a:t>based approach to identify how stoma care is optimised by delivering the best possible patient outcomes in the most efficient way to ensure resources are allocated for maximum clinical and financial value.  </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r>
              <a:rPr lang="en-GB" b="1" dirty="0">
                <a:latin typeface="Arial" panose="020B0604020202020204" pitchFamily="34" charset="0"/>
                <a:ea typeface="Calibri" panose="020F0502020204030204" pitchFamily="34" charset="0"/>
              </a:rPr>
              <a:t>The aim of NSQIG is to identify, prioritise and progress areas of work requiring a national “</a:t>
            </a:r>
            <a:r>
              <a:rPr lang="en-GB" b="1" i="1" dirty="0">
                <a:latin typeface="Arial" panose="020B0604020202020204" pitchFamily="34" charset="0"/>
                <a:ea typeface="Calibri" panose="020F0502020204030204" pitchFamily="34" charset="0"/>
              </a:rPr>
              <a:t>Once for Scotland”</a:t>
            </a:r>
            <a:r>
              <a:rPr lang="en-GB" b="1" dirty="0">
                <a:latin typeface="Arial" panose="020B0604020202020204" pitchFamily="34" charset="0"/>
                <a:ea typeface="Calibri" panose="020F0502020204030204" pitchFamily="34" charset="0"/>
              </a:rPr>
              <a:t> approach, complementing  NHS Boards stoma quality and efficiency activities aligned  to the stoma quality and cost effectiveness national review (2016).</a:t>
            </a:r>
            <a:endParaRPr lang="en-GB" dirty="0"/>
          </a:p>
        </p:txBody>
      </p:sp>
    </p:spTree>
    <p:extLst>
      <p:ext uri="{BB962C8B-B14F-4D97-AF65-F5344CB8AC3E}">
        <p14:creationId xmlns:p14="http://schemas.microsoft.com/office/powerpoint/2010/main" val="35644336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7568" y="272442"/>
            <a:ext cx="6997700" cy="648072"/>
          </a:xfrm>
        </p:spPr>
        <p:txBody>
          <a:bodyPr>
            <a:normAutofit fontScale="90000"/>
          </a:bodyPr>
          <a:lstStyle/>
          <a:p>
            <a:pPr algn="ctr"/>
            <a:r>
              <a:rPr lang="en-GB" sz="2400" dirty="0"/>
              <a:t>         </a:t>
            </a:r>
            <a:r>
              <a:rPr lang="en-GB" sz="3600" b="1" dirty="0" smtClean="0"/>
              <a:t>Strategic Context: Key Policy Drivers   </a:t>
            </a:r>
            <a:endParaRPr lang="en-GB" sz="3600" b="1" dirty="0"/>
          </a:p>
        </p:txBody>
      </p:sp>
      <p:pic>
        <p:nvPicPr>
          <p:cNvPr id="5" name="Picture 8" descr="Image result for realistic medicine scotland"/>
          <p:cNvPicPr>
            <a:picLocks noChangeAspect="1" noChangeArrowheads="1"/>
          </p:cNvPicPr>
          <p:nvPr/>
        </p:nvPicPr>
        <p:blipFill>
          <a:blip r:embed="rId2" cstate="print"/>
          <a:srcRect/>
          <a:stretch>
            <a:fillRect/>
          </a:stretch>
        </p:blipFill>
        <p:spPr bwMode="auto">
          <a:xfrm rot="705262">
            <a:off x="3471235" y="1495974"/>
            <a:ext cx="3449267" cy="1976658"/>
          </a:xfrm>
          <a:prstGeom prst="rect">
            <a:avLst/>
          </a:prstGeom>
          <a:noFill/>
        </p:spPr>
      </p:pic>
      <p:pic>
        <p:nvPicPr>
          <p:cNvPr id="6" name="Picture 6" descr="Image result for realistic medicine scotland"/>
          <p:cNvPicPr>
            <a:picLocks noChangeAspect="1" noChangeArrowheads="1"/>
          </p:cNvPicPr>
          <p:nvPr/>
        </p:nvPicPr>
        <p:blipFill>
          <a:blip r:embed="rId3" cstate="print"/>
          <a:srcRect/>
          <a:stretch>
            <a:fillRect/>
          </a:stretch>
        </p:blipFill>
        <p:spPr bwMode="auto">
          <a:xfrm rot="887676">
            <a:off x="7344456" y="964711"/>
            <a:ext cx="1930604" cy="2598923"/>
          </a:xfrm>
          <a:prstGeom prst="rect">
            <a:avLst/>
          </a:prstGeom>
          <a:noFill/>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389" y="3767048"/>
            <a:ext cx="1824383" cy="2574597"/>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72571" y="3639324"/>
            <a:ext cx="3208115" cy="2406086"/>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640507">
            <a:off x="9340813" y="2142050"/>
            <a:ext cx="2787219" cy="1969591"/>
          </a:xfrm>
          <a:prstGeom prst="rect">
            <a:avLst/>
          </a:prstGeom>
        </p:spPr>
      </p:pic>
      <p:pic>
        <p:nvPicPr>
          <p:cNvPr id="9" name="Picture 8" descr="https://www.nls.uk/scotgov/2016/9781786520425.pdf - Internet Explore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36147" y="4315481"/>
            <a:ext cx="4165599" cy="2235095"/>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085998">
            <a:off x="1040659" y="634283"/>
            <a:ext cx="1998657" cy="2826327"/>
          </a:xfrm>
          <a:prstGeom prst="rect">
            <a:avLst/>
          </a:prstGeom>
        </p:spPr>
      </p:pic>
    </p:spTree>
    <p:extLst>
      <p:ext uri="{BB962C8B-B14F-4D97-AF65-F5344CB8AC3E}">
        <p14:creationId xmlns:p14="http://schemas.microsoft.com/office/powerpoint/2010/main" val="12300680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8772" y="265940"/>
            <a:ext cx="7992888" cy="648072"/>
          </a:xfrm>
        </p:spPr>
        <p:txBody>
          <a:bodyPr>
            <a:noAutofit/>
          </a:bodyPr>
          <a:lstStyle/>
          <a:p>
            <a:pPr algn="ctr"/>
            <a:r>
              <a:rPr lang="en-GB" sz="3200" b="1" dirty="0" smtClean="0"/>
              <a:t>Case for Change in Stoma Product Prescribing   </a:t>
            </a:r>
            <a:endParaRPr lang="en-GB" sz="3200" b="1" dirty="0"/>
          </a:p>
        </p:txBody>
      </p:sp>
      <p:sp>
        <p:nvSpPr>
          <p:cNvPr id="6" name="Right Arrow 5"/>
          <p:cNvSpPr/>
          <p:nvPr/>
        </p:nvSpPr>
        <p:spPr bwMode="auto">
          <a:xfrm>
            <a:off x="3150312" y="4003312"/>
            <a:ext cx="4464496" cy="611386"/>
          </a:xfrm>
          <a:prstGeom prst="rightArrow">
            <a:avLst/>
          </a:prstGeom>
          <a:solidFill>
            <a:srgbClr val="C00000">
              <a:alpha val="50000"/>
            </a:srgbClr>
          </a:solidFill>
          <a:ln w="9525" cap="flat" cmpd="sng" algn="ctr">
            <a:solidFill>
              <a:srgbClr val="FF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eaLnBrk="0" fontAlgn="base" hangingPunct="0">
              <a:spcBef>
                <a:spcPct val="50000"/>
              </a:spcBef>
              <a:spcAft>
                <a:spcPct val="0"/>
              </a:spcAft>
              <a:buFontTx/>
              <a:buChar char="•"/>
            </a:pPr>
            <a:endParaRPr lang="en-GB" sz="1400" b="1">
              <a:solidFill>
                <a:schemeClr val="bg2"/>
              </a:solidFill>
              <a:latin typeface="Arial" charset="0"/>
            </a:endParaRPr>
          </a:p>
        </p:txBody>
      </p:sp>
      <p:sp>
        <p:nvSpPr>
          <p:cNvPr id="7" name="TextBox 6"/>
          <p:cNvSpPr txBox="1"/>
          <p:nvPr/>
        </p:nvSpPr>
        <p:spPr>
          <a:xfrm>
            <a:off x="381294" y="4457679"/>
            <a:ext cx="11093293" cy="1815882"/>
          </a:xfrm>
          <a:prstGeom prst="rect">
            <a:avLst/>
          </a:prstGeom>
          <a:noFill/>
        </p:spPr>
        <p:txBody>
          <a:bodyPr wrap="none" rtlCol="0">
            <a:spAutoFit/>
          </a:bodyPr>
          <a:lstStyle/>
          <a:p>
            <a:pPr>
              <a:buNone/>
            </a:pPr>
            <a:r>
              <a:rPr lang="en-GB" sz="3600" dirty="0"/>
              <a:t>65%</a:t>
            </a:r>
            <a:r>
              <a:rPr lang="en-GB" sz="2000" dirty="0"/>
              <a:t> </a:t>
            </a:r>
            <a:r>
              <a:rPr lang="en-GB" sz="2000" dirty="0" smtClean="0"/>
              <a:t>increase in stoma expenditure over 5 years: </a:t>
            </a:r>
            <a:r>
              <a:rPr lang="en-GB" sz="2000" b="1" dirty="0" smtClean="0"/>
              <a:t>related to increasing volume </a:t>
            </a:r>
          </a:p>
          <a:p>
            <a:pPr>
              <a:buNone/>
            </a:pPr>
            <a:r>
              <a:rPr lang="en-GB" sz="3600" dirty="0" smtClean="0"/>
              <a:t>10%</a:t>
            </a:r>
            <a:r>
              <a:rPr lang="en-GB" sz="2000" dirty="0" smtClean="0"/>
              <a:t> increase in patient numbers over the same period </a:t>
            </a:r>
          </a:p>
          <a:p>
            <a:pPr>
              <a:buNone/>
            </a:pPr>
            <a:endParaRPr lang="en-GB" sz="2000" b="1" dirty="0" smtClean="0">
              <a:solidFill>
                <a:srgbClr val="FF0000"/>
              </a:solidFill>
            </a:endParaRPr>
          </a:p>
          <a:p>
            <a:pPr>
              <a:buNone/>
            </a:pPr>
            <a:r>
              <a:rPr lang="en-GB" sz="2000" b="1" dirty="0" smtClean="0">
                <a:solidFill>
                  <a:srgbClr val="FF0000"/>
                </a:solidFill>
              </a:rPr>
              <a:t>Stoma- related morbidity &amp; commercial influence on prescribing are related to increase in product use </a:t>
            </a:r>
            <a:endParaRPr lang="en-GB" sz="2000" b="1" dirty="0">
              <a:solidFill>
                <a:srgbClr val="FF0000"/>
              </a:solidFill>
            </a:endParaRPr>
          </a:p>
        </p:txBody>
      </p:sp>
      <p:pic>
        <p:nvPicPr>
          <p:cNvPr id="1026" name="Picture 2"/>
          <p:cNvPicPr>
            <a:picLocks noChangeAspect="1" noChangeArrowheads="1"/>
          </p:cNvPicPr>
          <p:nvPr/>
        </p:nvPicPr>
        <p:blipFill>
          <a:blip r:embed="rId3" cstate="print"/>
          <a:srcRect/>
          <a:stretch>
            <a:fillRect/>
          </a:stretch>
        </p:blipFill>
        <p:spPr bwMode="auto">
          <a:xfrm>
            <a:off x="2615242" y="1061706"/>
            <a:ext cx="5346503" cy="2941606"/>
          </a:xfrm>
          <a:prstGeom prst="rect">
            <a:avLst/>
          </a:prstGeom>
          <a:noFill/>
          <a:ln w="9525">
            <a:noFill/>
            <a:miter lim="800000"/>
            <a:headEnd/>
            <a:tailEnd/>
          </a:ln>
          <a:effectLst/>
        </p:spPr>
      </p:pic>
    </p:spTree>
    <p:extLst>
      <p:ext uri="{BB962C8B-B14F-4D97-AF65-F5344CB8AC3E}">
        <p14:creationId xmlns:p14="http://schemas.microsoft.com/office/powerpoint/2010/main" val="6230889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46653"/>
            <a:ext cx="10515600" cy="429202"/>
          </a:xfrm>
        </p:spPr>
        <p:txBody>
          <a:bodyPr>
            <a:normAutofit fontScale="90000"/>
          </a:bodyPr>
          <a:lstStyle/>
          <a:p>
            <a:pPr algn="ctr"/>
            <a:r>
              <a:rPr lang="en-GB" b="1" dirty="0" smtClean="0"/>
              <a:t>What we did  </a:t>
            </a:r>
            <a:endParaRPr lang="en-GB" b="1" dirty="0"/>
          </a:p>
        </p:txBody>
      </p:sp>
      <p:sp>
        <p:nvSpPr>
          <p:cNvPr id="6" name="Rectangle 5"/>
          <p:cNvSpPr/>
          <p:nvPr/>
        </p:nvSpPr>
        <p:spPr>
          <a:xfrm>
            <a:off x="711200" y="1311564"/>
            <a:ext cx="10510982" cy="5113195"/>
          </a:xfrm>
          <a:prstGeom prst="rect">
            <a:avLst/>
          </a:prstGeom>
        </p:spPr>
        <p:txBody>
          <a:bodyPr wrap="square">
            <a:spAutoFit/>
          </a:bodyPr>
          <a:lstStyle/>
          <a:p>
            <a:pPr marL="457200" algn="ctr">
              <a:lnSpc>
                <a:spcPct val="115000"/>
              </a:lnSpc>
              <a:spcAft>
                <a:spcPts val="0"/>
              </a:spcAft>
            </a:pPr>
            <a:r>
              <a:rPr lang="en-GB" sz="2400" b="1" dirty="0">
                <a:latin typeface="Arial" panose="020B0604020202020204" pitchFamily="34" charset="0"/>
                <a:ea typeface="Calibri" panose="020F0502020204030204" pitchFamily="34" charset="0"/>
                <a:cs typeface="Times New Roman" panose="02020603050405020304" pitchFamily="18" charset="0"/>
              </a:rPr>
              <a:t>Three sub groups were identified to deliver on key project objectives: </a:t>
            </a:r>
            <a:endParaRPr lang="en-GB" sz="3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GB" sz="2400" b="1" dirty="0">
                <a:latin typeface="Arial" panose="020B0604020202020204" pitchFamily="34" charset="0"/>
                <a:ea typeface="Calibri" panose="020F0502020204030204" pitchFamily="34" charset="0"/>
                <a:cs typeface="Times New Roman" panose="02020603050405020304" pitchFamily="18" charset="0"/>
              </a:rPr>
              <a:t>Data Sub group </a:t>
            </a:r>
            <a:endParaRPr lang="en-GB" sz="3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GB" sz="2400" b="1" dirty="0">
                <a:latin typeface="Arial" panose="020B0604020202020204" pitchFamily="34" charset="0"/>
                <a:ea typeface="Calibri" panose="020F0502020204030204" pitchFamily="34" charset="0"/>
                <a:cs typeface="Times New Roman" panose="02020603050405020304" pitchFamily="18" charset="0"/>
              </a:rPr>
              <a:t>Formulary Sub group </a:t>
            </a:r>
            <a:endParaRPr lang="en-GB" sz="3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1000"/>
              </a:spcAft>
              <a:buFont typeface="Symbol" panose="05050102010706020507" pitchFamily="18" charset="2"/>
              <a:buChar char=""/>
            </a:pPr>
            <a:r>
              <a:rPr lang="en-GB" sz="2400" b="1" dirty="0">
                <a:latin typeface="Arial" panose="020B0604020202020204" pitchFamily="34" charset="0"/>
                <a:ea typeface="Calibri" panose="020F0502020204030204" pitchFamily="34" charset="0"/>
                <a:cs typeface="Times New Roman" panose="02020603050405020304" pitchFamily="18" charset="0"/>
              </a:rPr>
              <a:t>Process Sub </a:t>
            </a:r>
            <a:r>
              <a:rPr lang="en-GB" sz="2400" b="1" dirty="0" smtClean="0">
                <a:latin typeface="Arial" panose="020B0604020202020204" pitchFamily="34" charset="0"/>
                <a:ea typeface="Calibri" panose="020F0502020204030204" pitchFamily="34" charset="0"/>
                <a:cs typeface="Times New Roman" panose="02020603050405020304" pitchFamily="18" charset="0"/>
              </a:rPr>
              <a:t>group</a:t>
            </a:r>
          </a:p>
          <a:p>
            <a:pPr marL="342900" lvl="0" indent="-342900">
              <a:lnSpc>
                <a:spcPct val="115000"/>
              </a:lnSpc>
              <a:spcAft>
                <a:spcPts val="1000"/>
              </a:spcAft>
              <a:buFont typeface="Symbol" panose="05050102010706020507" pitchFamily="18" charset="2"/>
              <a:buChar char=""/>
            </a:pPr>
            <a:r>
              <a:rPr lang="en-GB" sz="2400" b="1" dirty="0" smtClean="0">
                <a:latin typeface="Arial" panose="020B0604020202020204" pitchFamily="34" charset="0"/>
                <a:ea typeface="Calibri" panose="020F0502020204030204" pitchFamily="34" charset="0"/>
              </a:rPr>
              <a:t>An addition subgroup was developed with commercial partners BHTA </a:t>
            </a:r>
            <a:r>
              <a:rPr lang="en-GB" sz="2400" b="1" dirty="0">
                <a:latin typeface="Arial" panose="020B0604020202020204" pitchFamily="34" charset="0"/>
                <a:ea typeface="Calibri" panose="020F0502020204030204" pitchFamily="34" charset="0"/>
              </a:rPr>
              <a:t>and </a:t>
            </a:r>
            <a:r>
              <a:rPr lang="en-GB" sz="2400" b="1" dirty="0" smtClean="0">
                <a:latin typeface="Arial" panose="020B0604020202020204" pitchFamily="34" charset="0"/>
                <a:ea typeface="Calibri" panose="020F0502020204030204" pitchFamily="34" charset="0"/>
              </a:rPr>
              <a:t>CPS</a:t>
            </a:r>
          </a:p>
          <a:p>
            <a:r>
              <a:rPr lang="en-GB" sz="2400" dirty="0" smtClean="0">
                <a:latin typeface="Arial" panose="020B0604020202020204" pitchFamily="34" charset="0"/>
              </a:rPr>
              <a:t>Subgroup activity involved scoping surveys  to identify </a:t>
            </a:r>
          </a:p>
          <a:p>
            <a:pPr marL="800100" lvl="1" indent="-342900">
              <a:buFont typeface="Arial" panose="020B0604020202020204" pitchFamily="34" charset="0"/>
              <a:buChar char="•"/>
            </a:pPr>
            <a:r>
              <a:rPr lang="en-GB" sz="2400" dirty="0" smtClean="0">
                <a:latin typeface="Arial" panose="020B0604020202020204" pitchFamily="34" charset="0"/>
              </a:rPr>
              <a:t>Prescribing and clinical data intelligence &amp; collation </a:t>
            </a:r>
          </a:p>
          <a:p>
            <a:pPr marL="800100" lvl="1" indent="-342900">
              <a:buFont typeface="Arial" panose="020B0604020202020204" pitchFamily="34" charset="0"/>
              <a:buChar char="•"/>
            </a:pPr>
            <a:r>
              <a:rPr lang="en-GB" sz="2400" dirty="0" smtClean="0">
                <a:latin typeface="Arial" panose="020B0604020202020204" pitchFamily="34" charset="0"/>
              </a:rPr>
              <a:t>Commercial partner data collation</a:t>
            </a:r>
          </a:p>
          <a:p>
            <a:pPr marL="800100" lvl="1" indent="-342900">
              <a:buFont typeface="Arial" panose="020B0604020202020204" pitchFamily="34" charset="0"/>
              <a:buChar char="•"/>
            </a:pPr>
            <a:r>
              <a:rPr lang="en-GB" sz="2400" dirty="0" smtClean="0">
                <a:latin typeface="Arial" panose="020B0604020202020204" pitchFamily="34" charset="0"/>
              </a:rPr>
              <a:t>Review of HB stoma formularies  for guidance &amp; structure</a:t>
            </a:r>
          </a:p>
          <a:p>
            <a:pPr lvl="1"/>
            <a:r>
              <a:rPr lang="en-GB" sz="2400" dirty="0" smtClean="0">
                <a:latin typeface="Arial" panose="020B0604020202020204" pitchFamily="34" charset="0"/>
              </a:rPr>
              <a:t>   </a:t>
            </a:r>
            <a:endParaRPr lang="en-GB" sz="2400" dirty="0"/>
          </a:p>
        </p:txBody>
      </p:sp>
    </p:spTree>
    <p:extLst>
      <p:ext uri="{BB962C8B-B14F-4D97-AF65-F5344CB8AC3E}">
        <p14:creationId xmlns:p14="http://schemas.microsoft.com/office/powerpoint/2010/main" val="2052024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475384"/>
          </a:xfrm>
        </p:spPr>
        <p:txBody>
          <a:bodyPr>
            <a:normAutofit fontScale="90000"/>
          </a:bodyPr>
          <a:lstStyle/>
          <a:p>
            <a:pPr algn="ctr"/>
            <a:r>
              <a:rPr lang="en-GB" dirty="0" smtClean="0"/>
              <a:t> </a:t>
            </a:r>
            <a:r>
              <a:rPr lang="en-GB" b="1" dirty="0" smtClean="0"/>
              <a:t>What we </a:t>
            </a:r>
            <a:r>
              <a:rPr lang="en-GB" b="1" dirty="0" smtClean="0"/>
              <a:t>found</a:t>
            </a:r>
            <a:endParaRPr lang="en-GB" b="1" dirty="0"/>
          </a:p>
        </p:txBody>
      </p:sp>
      <p:sp>
        <p:nvSpPr>
          <p:cNvPr id="3" name="Content Placeholder 2"/>
          <p:cNvSpPr>
            <a:spLocks noGrp="1"/>
          </p:cNvSpPr>
          <p:nvPr>
            <p:ph idx="1"/>
          </p:nvPr>
        </p:nvSpPr>
        <p:spPr>
          <a:xfrm>
            <a:off x="838200" y="957407"/>
            <a:ext cx="10515600" cy="5101648"/>
          </a:xfrm>
        </p:spPr>
        <p:txBody>
          <a:bodyPr>
            <a:normAutofit fontScale="70000" lnSpcReduction="20000"/>
          </a:bodyPr>
          <a:lstStyle/>
          <a:p>
            <a:r>
              <a:rPr lang="en-GB" dirty="0" smtClean="0"/>
              <a:t>Variation in how stoma data is  measured across NHSS</a:t>
            </a:r>
          </a:p>
          <a:p>
            <a:r>
              <a:rPr lang="en-GB" dirty="0" smtClean="0"/>
              <a:t>Variation in data capture across commercial partners: DACs / CP </a:t>
            </a:r>
          </a:p>
          <a:p>
            <a:r>
              <a:rPr lang="en-GB" dirty="0" smtClean="0"/>
              <a:t>Variation in content &amp; structure of HB Stoma Formularies</a:t>
            </a:r>
          </a:p>
          <a:p>
            <a:r>
              <a:rPr lang="en-GB" dirty="0" smtClean="0"/>
              <a:t>Commercial influence on product prescribing </a:t>
            </a:r>
          </a:p>
          <a:p>
            <a:r>
              <a:rPr lang="en-GB" dirty="0" smtClean="0"/>
              <a:t>Lack of clinical data extractability:</a:t>
            </a:r>
          </a:p>
          <a:p>
            <a:pPr lvl="1"/>
            <a:r>
              <a:rPr lang="en-GB" dirty="0" smtClean="0"/>
              <a:t>Stoma morbidity : % of leakage , % of skin problems </a:t>
            </a:r>
          </a:p>
          <a:p>
            <a:pPr lvl="1"/>
            <a:r>
              <a:rPr lang="en-GB" dirty="0" smtClean="0"/>
              <a:t>% of patients who are self caring </a:t>
            </a:r>
          </a:p>
          <a:p>
            <a:pPr lvl="1"/>
            <a:r>
              <a:rPr lang="en-GB" dirty="0" smtClean="0"/>
              <a:t>% of patients who require support : frail , elderly , co-morbidity  </a:t>
            </a:r>
            <a:endParaRPr lang="en-GB" dirty="0"/>
          </a:p>
          <a:p>
            <a:r>
              <a:rPr lang="en-GB" dirty="0" smtClean="0"/>
              <a:t>Stoma Population ( identified through NSQIG Data ) </a:t>
            </a:r>
          </a:p>
          <a:p>
            <a:pPr lvl="1"/>
            <a:r>
              <a:rPr lang="en-GB" dirty="0" smtClean="0"/>
              <a:t>NHSS Stoma Patients: 19,123</a:t>
            </a:r>
          </a:p>
          <a:p>
            <a:pPr lvl="1"/>
            <a:r>
              <a:rPr lang="en-GB" dirty="0" smtClean="0"/>
              <a:t>New Patients : 2200 pa</a:t>
            </a:r>
          </a:p>
          <a:p>
            <a:pPr lvl="1"/>
            <a:r>
              <a:rPr lang="en-GB" dirty="0" smtClean="0"/>
              <a:t>56% have permanent stoma = 11,000 patients = long term patients</a:t>
            </a:r>
          </a:p>
          <a:p>
            <a:pPr lvl="1"/>
            <a:r>
              <a:rPr lang="en-GB" dirty="0" smtClean="0"/>
              <a:t>76%  of prescribing costs are in long term pt. group</a:t>
            </a:r>
          </a:p>
          <a:p>
            <a:pPr lvl="1"/>
            <a:r>
              <a:rPr lang="en-GB" dirty="0" smtClean="0"/>
              <a:t>Over/ under use  across all HBs : may suggest undetected stoma  problems</a:t>
            </a:r>
          </a:p>
          <a:p>
            <a:pPr lvl="1"/>
            <a:r>
              <a:rPr lang="en-GB" dirty="0" smtClean="0"/>
              <a:t>Cost per Treated Patient increases in patients &gt;50yrs: majority of stoma population.</a:t>
            </a:r>
          </a:p>
          <a:p>
            <a:r>
              <a:rPr lang="en-GB" dirty="0" smtClean="0">
                <a:solidFill>
                  <a:srgbClr val="FF0000"/>
                </a:solidFill>
              </a:rPr>
              <a:t>90% prescribing via GPs &amp; lack of prescribing scrutiny </a:t>
            </a:r>
          </a:p>
          <a:p>
            <a:r>
              <a:rPr lang="en-GB" dirty="0" smtClean="0"/>
              <a:t>Dispensing : 80% DACs   20% CP  : DACs have highest CPTP across all stoma types</a:t>
            </a:r>
          </a:p>
          <a:p>
            <a:pPr marL="0" indent="0" algn="ctr">
              <a:buNone/>
            </a:pPr>
            <a:endParaRPr lang="en-GB" sz="3400" b="1" dirty="0" smtClean="0"/>
          </a:p>
          <a:p>
            <a:pPr lvl="1" algn="ctr"/>
            <a:endParaRPr lang="en-GB" sz="2600" b="1" dirty="0"/>
          </a:p>
        </p:txBody>
      </p:sp>
    </p:spTree>
    <p:extLst>
      <p:ext uri="{BB962C8B-B14F-4D97-AF65-F5344CB8AC3E}">
        <p14:creationId xmlns:p14="http://schemas.microsoft.com/office/powerpoint/2010/main" val="26665478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484620"/>
          </a:xfrm>
        </p:spPr>
        <p:txBody>
          <a:bodyPr>
            <a:normAutofit fontScale="90000"/>
          </a:bodyPr>
          <a:lstStyle/>
          <a:p>
            <a:pPr algn="ctr"/>
            <a:r>
              <a:rPr lang="en-GB" sz="3600" b="1" dirty="0" smtClean="0"/>
              <a:t>NSQIG Key </a:t>
            </a:r>
            <a:r>
              <a:rPr lang="en-GB" sz="3600" b="1" dirty="0" smtClean="0"/>
              <a:t>Messages </a:t>
            </a:r>
            <a:endParaRPr lang="en-GB" sz="3600" b="1" dirty="0"/>
          </a:p>
        </p:txBody>
      </p:sp>
      <p:sp>
        <p:nvSpPr>
          <p:cNvPr id="3" name="Content Placeholder 2"/>
          <p:cNvSpPr>
            <a:spLocks noGrp="1"/>
          </p:cNvSpPr>
          <p:nvPr>
            <p:ph idx="1"/>
          </p:nvPr>
        </p:nvSpPr>
        <p:spPr>
          <a:xfrm>
            <a:off x="699655" y="1179079"/>
            <a:ext cx="10515600" cy="5443393"/>
          </a:xfrm>
        </p:spPr>
        <p:txBody>
          <a:bodyPr>
            <a:normAutofit/>
          </a:bodyPr>
          <a:lstStyle/>
          <a:p>
            <a:r>
              <a:rPr lang="en-GB" sz="2000" dirty="0"/>
              <a:t>Concern  that under and over use of stoma products as a result of stoma care related problems or morbidity, largely occurs as an un-detected clinical event across Scotland. These negatively impact on the quality of life for stoma patients. </a:t>
            </a:r>
          </a:p>
          <a:p>
            <a:r>
              <a:rPr lang="en-GB" sz="2000" dirty="0" smtClean="0"/>
              <a:t>Recognition </a:t>
            </a:r>
            <a:r>
              <a:rPr lang="en-GB" sz="2000" dirty="0"/>
              <a:t>and reduction of unwarranted variation and waste was </a:t>
            </a:r>
            <a:r>
              <a:rPr lang="en-GB" sz="2000" dirty="0" smtClean="0"/>
              <a:t>an </a:t>
            </a:r>
            <a:r>
              <a:rPr lang="en-GB" sz="2000" dirty="0"/>
              <a:t>overarching theme from the work of NSQIG, which is supported by key health and social care strategic policies</a:t>
            </a:r>
            <a:r>
              <a:rPr lang="en-GB" sz="2000" dirty="0" smtClean="0"/>
              <a:t>.</a:t>
            </a:r>
          </a:p>
          <a:p>
            <a:r>
              <a:rPr lang="en-GB" sz="2000" dirty="0"/>
              <a:t>There is evidence of there being a distinct gap in the format and reporting of stoma prescribing data across NHS Scotland </a:t>
            </a:r>
            <a:r>
              <a:rPr lang="en-GB" sz="2000" dirty="0" smtClean="0"/>
              <a:t>Boards. Industry partners have significantly more data which is not being shared consistently. This </a:t>
            </a:r>
            <a:r>
              <a:rPr lang="en-GB" sz="2000" dirty="0"/>
              <a:t>is a compounding factor. </a:t>
            </a:r>
            <a:endParaRPr lang="en-GB" sz="2000" dirty="0" smtClean="0"/>
          </a:p>
          <a:p>
            <a:r>
              <a:rPr lang="en-GB" sz="2000" dirty="0" smtClean="0"/>
              <a:t>Improvements </a:t>
            </a:r>
            <a:r>
              <a:rPr lang="en-GB" sz="2000" dirty="0"/>
              <a:t>in patient monitoring, assessment of product effectiveness and efficiency of stoma prescribing will support </a:t>
            </a:r>
            <a:r>
              <a:rPr lang="en-GB" sz="2000" dirty="0" smtClean="0"/>
              <a:t>improved patient care and reduce waste </a:t>
            </a:r>
            <a:r>
              <a:rPr lang="en-GB" sz="2000" dirty="0"/>
              <a:t>and unwarranted </a:t>
            </a:r>
            <a:r>
              <a:rPr lang="en-GB" sz="2000" dirty="0" smtClean="0"/>
              <a:t>variation.</a:t>
            </a:r>
            <a:endParaRPr lang="en-GB" sz="2000" dirty="0" smtClean="0"/>
          </a:p>
          <a:p>
            <a:r>
              <a:rPr lang="en-GB" sz="2000" dirty="0"/>
              <a:t>Reliance on General Practitioner stoma prescribing has been noted as both a workload issue in primary care and a contributory factor in prescribing variance of stoma products and accessories</a:t>
            </a:r>
            <a:endParaRPr lang="en-GB" sz="1600" dirty="0" smtClean="0"/>
          </a:p>
          <a:p>
            <a:r>
              <a:rPr lang="en-GB" sz="2000" dirty="0"/>
              <a:t>There is need for more integrated leadership across the nursing and pharmacy professions both locally and nationally.  </a:t>
            </a:r>
          </a:p>
          <a:p>
            <a:endParaRPr lang="en-GB" dirty="0"/>
          </a:p>
          <a:p>
            <a:endParaRPr lang="en-GB" dirty="0"/>
          </a:p>
        </p:txBody>
      </p:sp>
    </p:spTree>
    <p:extLst>
      <p:ext uri="{BB962C8B-B14F-4D97-AF65-F5344CB8AC3E}">
        <p14:creationId xmlns:p14="http://schemas.microsoft.com/office/powerpoint/2010/main" val="42594782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58511"/>
          </a:xfrm>
        </p:spPr>
        <p:txBody>
          <a:bodyPr>
            <a:normAutofit fontScale="90000"/>
          </a:bodyPr>
          <a:lstStyle/>
          <a:p>
            <a:pPr algn="ctr"/>
            <a:r>
              <a:rPr lang="en-GB" b="1" dirty="0" smtClean="0"/>
              <a:t>NSQIG DELIVERABLES </a:t>
            </a:r>
            <a:endParaRPr lang="en-GB" b="1" dirty="0"/>
          </a:p>
        </p:txBody>
      </p:sp>
      <p:sp>
        <p:nvSpPr>
          <p:cNvPr id="3" name="Rectangle 2"/>
          <p:cNvSpPr/>
          <p:nvPr/>
        </p:nvSpPr>
        <p:spPr>
          <a:xfrm>
            <a:off x="1071419" y="1690688"/>
            <a:ext cx="9522690" cy="4552015"/>
          </a:xfrm>
          <a:prstGeom prst="rect">
            <a:avLst/>
          </a:prstGeom>
        </p:spPr>
        <p:txBody>
          <a:bodyPr wrap="square">
            <a:spAutoFit/>
          </a:bodyPr>
          <a:lstStyle/>
          <a:p>
            <a:pPr marL="285750" lvl="0" indent="-285750">
              <a:lnSpc>
                <a:spcPct val="115000"/>
              </a:lnSpc>
              <a:spcAft>
                <a:spcPts val="0"/>
              </a:spcAft>
              <a:buFont typeface="Arial" panose="020B0604020202020204" pitchFamily="34" charset="0"/>
              <a:buChar char="•"/>
            </a:pPr>
            <a:r>
              <a:rPr lang="en-GB" sz="2800" dirty="0">
                <a:latin typeface="Arial" panose="020B0604020202020204" pitchFamily="34" charset="0"/>
                <a:ea typeface="Calibri" panose="020F0502020204030204" pitchFamily="34" charset="0"/>
                <a:cs typeface="Times New Roman" panose="02020603050405020304" pitchFamily="18" charset="0"/>
              </a:rPr>
              <a:t>Development of </a:t>
            </a:r>
            <a:r>
              <a:rPr lang="en-GB" sz="2800" dirty="0" smtClean="0">
                <a:latin typeface="Arial" panose="020B0604020202020204" pitchFamily="34" charset="0"/>
                <a:ea typeface="Calibri" panose="020F0502020204030204" pitchFamily="34" charset="0"/>
                <a:cs typeface="Times New Roman" panose="02020603050405020304" pitchFamily="18" charset="0"/>
              </a:rPr>
              <a:t>an agreed suite of  </a:t>
            </a:r>
            <a:r>
              <a:rPr lang="en-GB" sz="2800" dirty="0">
                <a:latin typeface="Arial" panose="020B0604020202020204" pitchFamily="34" charset="0"/>
                <a:ea typeface="Calibri" panose="020F0502020204030204" pitchFamily="34" charset="0"/>
                <a:cs typeface="Times New Roman" panose="02020603050405020304" pitchFamily="18" charset="0"/>
              </a:rPr>
              <a:t>Data Metrics for strategic level Health Board Stoma </a:t>
            </a:r>
            <a:r>
              <a:rPr lang="en-GB" sz="2800" dirty="0" smtClean="0">
                <a:latin typeface="Arial" panose="020B0604020202020204" pitchFamily="34" charset="0"/>
                <a:ea typeface="Calibri" panose="020F0502020204030204" pitchFamily="34" charset="0"/>
                <a:cs typeface="Times New Roman" panose="02020603050405020304" pitchFamily="18" charset="0"/>
              </a:rPr>
              <a:t>reports, </a:t>
            </a:r>
            <a:r>
              <a:rPr lang="en-GB" sz="2800" dirty="0" smtClean="0">
                <a:latin typeface="Arial" panose="020B0604020202020204" pitchFamily="34" charset="0"/>
                <a:ea typeface="Calibri" panose="020F0502020204030204" pitchFamily="34" charset="0"/>
                <a:cs typeface="Times New Roman" panose="02020603050405020304" pitchFamily="18" charset="0"/>
              </a:rPr>
              <a:t>piloted across 4 HB’s</a:t>
            </a:r>
          </a:p>
          <a:p>
            <a:pPr marL="285750" lvl="0" indent="-285750">
              <a:lnSpc>
                <a:spcPct val="115000"/>
              </a:lnSpc>
              <a:spcAft>
                <a:spcPts val="0"/>
              </a:spcAft>
              <a:buFont typeface="Arial" panose="020B0604020202020204" pitchFamily="34" charset="0"/>
              <a:buChar char="•"/>
            </a:pPr>
            <a:r>
              <a:rPr lang="en-GB" sz="2800" dirty="0" smtClean="0">
                <a:latin typeface="Arial" panose="020B0604020202020204" pitchFamily="34" charset="0"/>
                <a:ea typeface="Calibri" panose="020F0502020204030204" pitchFamily="34" charset="0"/>
                <a:cs typeface="Times New Roman" panose="02020603050405020304" pitchFamily="18" charset="0"/>
              </a:rPr>
              <a:t>Development </a:t>
            </a:r>
            <a:r>
              <a:rPr lang="en-GB" sz="2800" dirty="0">
                <a:latin typeface="Arial" panose="020B0604020202020204" pitchFamily="34" charset="0"/>
                <a:ea typeface="Calibri" panose="020F0502020204030204" pitchFamily="34" charset="0"/>
                <a:cs typeface="Times New Roman" panose="02020603050405020304" pitchFamily="18" charset="0"/>
              </a:rPr>
              <a:t>of National Stoma Prescribing Guidance </a:t>
            </a:r>
            <a:r>
              <a:rPr lang="en-GB" sz="2800" dirty="0" smtClean="0">
                <a:latin typeface="Arial" panose="020B0604020202020204" pitchFamily="34" charset="0"/>
                <a:ea typeface="Calibri" panose="020F0502020204030204" pitchFamily="34" charset="0"/>
                <a:cs typeface="Times New Roman" panose="02020603050405020304" pitchFamily="18" charset="0"/>
              </a:rPr>
              <a:t> to act as a pragmatic </a:t>
            </a:r>
            <a:r>
              <a:rPr lang="en-GB" sz="2800" dirty="0">
                <a:latin typeface="Arial" panose="020B0604020202020204" pitchFamily="34" charset="0"/>
                <a:ea typeface="Calibri" panose="020F0502020204030204" pitchFamily="34" charset="0"/>
                <a:cs typeface="Times New Roman" panose="02020603050405020304" pitchFamily="18" charset="0"/>
              </a:rPr>
              <a:t>R</a:t>
            </a:r>
            <a:r>
              <a:rPr lang="en-GB" sz="2800" dirty="0" smtClean="0">
                <a:latin typeface="Arial" panose="020B0604020202020204" pitchFamily="34" charset="0"/>
                <a:ea typeface="Calibri" panose="020F0502020204030204" pitchFamily="34" charset="0"/>
                <a:cs typeface="Times New Roman" panose="02020603050405020304" pitchFamily="18" charset="0"/>
              </a:rPr>
              <a:t>x </a:t>
            </a:r>
            <a:r>
              <a:rPr lang="en-GB" sz="2800" dirty="0" smtClean="0">
                <a:latin typeface="Arial" panose="020B0604020202020204" pitchFamily="34" charset="0"/>
                <a:ea typeface="Calibri" panose="020F0502020204030204" pitchFamily="34" charset="0"/>
                <a:cs typeface="Times New Roman" panose="02020603050405020304" pitchFamily="18" charset="0"/>
              </a:rPr>
              <a:t>aid  and support equity of practice</a:t>
            </a:r>
          </a:p>
          <a:p>
            <a:pPr marL="285750" lvl="0" indent="-285750">
              <a:lnSpc>
                <a:spcPct val="115000"/>
              </a:lnSpc>
              <a:spcAft>
                <a:spcPts val="0"/>
              </a:spcAft>
              <a:buFont typeface="Arial" panose="020B0604020202020204" pitchFamily="34" charset="0"/>
              <a:buChar char="•"/>
            </a:pPr>
            <a:r>
              <a:rPr lang="en-GB" sz="2800" dirty="0" smtClean="0">
                <a:latin typeface="Arial" panose="020B0604020202020204" pitchFamily="34" charset="0"/>
                <a:ea typeface="Calibri" panose="020F0502020204030204" pitchFamily="34" charset="0"/>
                <a:cs typeface="Times New Roman" panose="02020603050405020304" pitchFamily="18" charset="0"/>
              </a:rPr>
              <a:t>Appliance &amp; Accessory Flow charts to identify overuse and </a:t>
            </a:r>
            <a:r>
              <a:rPr lang="en-GB" sz="2800" dirty="0" smtClean="0">
                <a:latin typeface="Arial" panose="020B0604020202020204" pitchFamily="34" charset="0"/>
                <a:ea typeface="Calibri" panose="020F0502020204030204" pitchFamily="34" charset="0"/>
                <a:cs typeface="Times New Roman" panose="02020603050405020304" pitchFamily="18" charset="0"/>
              </a:rPr>
              <a:t>support </a:t>
            </a:r>
            <a:r>
              <a:rPr lang="en-GB" sz="2800" dirty="0" smtClean="0">
                <a:latin typeface="Arial" panose="020B0604020202020204" pitchFamily="34" charset="0"/>
                <a:ea typeface="Calibri" panose="020F0502020204030204" pitchFamily="34" charset="0"/>
                <a:cs typeface="Times New Roman" panose="02020603050405020304" pitchFamily="18" charset="0"/>
              </a:rPr>
              <a:t>early referral for clinical review </a:t>
            </a:r>
          </a:p>
          <a:p>
            <a:pPr marL="285750" lvl="0" indent="-285750">
              <a:lnSpc>
                <a:spcPct val="115000"/>
              </a:lnSpc>
              <a:spcAft>
                <a:spcPts val="1000"/>
              </a:spcAft>
              <a:buFont typeface="Arial" panose="020B0604020202020204" pitchFamily="34" charset="0"/>
              <a:buChar char="•"/>
            </a:pPr>
            <a:r>
              <a:rPr lang="en-GB" sz="2800" dirty="0" smtClean="0">
                <a:latin typeface="Arial" panose="020B0604020202020204" pitchFamily="34" charset="0"/>
                <a:ea typeface="Calibri" panose="020F0502020204030204" pitchFamily="34" charset="0"/>
              </a:rPr>
              <a:t>Alternative  models to GP prescribing identified : </a:t>
            </a:r>
            <a:r>
              <a:rPr lang="en-GB" sz="2800" dirty="0">
                <a:latin typeface="Arial" panose="020B0604020202020204" pitchFamily="34" charset="0"/>
                <a:ea typeface="Calibri" panose="020F0502020204030204" pitchFamily="34" charset="0"/>
              </a:rPr>
              <a:t>to </a:t>
            </a:r>
            <a:r>
              <a:rPr lang="en-GB" sz="2800" dirty="0" smtClean="0">
                <a:latin typeface="Arial" panose="020B0604020202020204" pitchFamily="34" charset="0"/>
                <a:ea typeface="Calibri" panose="020F0502020204030204" pitchFamily="34" charset="0"/>
              </a:rPr>
              <a:t>be evaluated within  Proof of Concept Testing </a:t>
            </a:r>
            <a:endParaRPr lang="en-GB" sz="2800" dirty="0"/>
          </a:p>
        </p:txBody>
      </p:sp>
    </p:spTree>
    <p:extLst>
      <p:ext uri="{BB962C8B-B14F-4D97-AF65-F5344CB8AC3E}">
        <p14:creationId xmlns:p14="http://schemas.microsoft.com/office/powerpoint/2010/main" val="7974710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70948"/>
          </a:xfrm>
        </p:spPr>
        <p:txBody>
          <a:bodyPr>
            <a:normAutofit/>
          </a:bodyPr>
          <a:lstStyle/>
          <a:p>
            <a:pPr algn="ctr"/>
            <a:r>
              <a:rPr lang="en-GB" dirty="0" smtClean="0"/>
              <a:t> </a:t>
            </a:r>
            <a:r>
              <a:rPr lang="en-GB" b="1" dirty="0" smtClean="0"/>
              <a:t>Benefits </a:t>
            </a:r>
            <a:endParaRPr lang="en-GB" b="1" dirty="0"/>
          </a:p>
        </p:txBody>
      </p:sp>
      <p:sp>
        <p:nvSpPr>
          <p:cNvPr id="3" name="Content Placeholder 2"/>
          <p:cNvSpPr>
            <a:spLocks noGrp="1"/>
          </p:cNvSpPr>
          <p:nvPr>
            <p:ph idx="1"/>
          </p:nvPr>
        </p:nvSpPr>
        <p:spPr>
          <a:xfrm>
            <a:off x="838200" y="1136074"/>
            <a:ext cx="10515600" cy="5255490"/>
          </a:xfrm>
        </p:spPr>
        <p:txBody>
          <a:bodyPr>
            <a:normAutofit lnSpcReduction="10000"/>
          </a:bodyPr>
          <a:lstStyle/>
          <a:p>
            <a:r>
              <a:rPr lang="en-GB" b="1" dirty="0" smtClean="0"/>
              <a:t>CLINICAL </a:t>
            </a:r>
          </a:p>
          <a:p>
            <a:pPr lvl="1"/>
            <a:r>
              <a:rPr lang="en-GB" dirty="0" smtClean="0"/>
              <a:t>National stoma data set to capture adverse events  to drive improved patient outcomes </a:t>
            </a:r>
          </a:p>
          <a:p>
            <a:pPr lvl="1"/>
            <a:r>
              <a:rPr lang="en-GB" dirty="0" smtClean="0"/>
              <a:t>Variance monitoring &amp; benchmarking across HBs</a:t>
            </a:r>
          </a:p>
          <a:p>
            <a:r>
              <a:rPr lang="en-GB" b="1" dirty="0" smtClean="0"/>
              <a:t>FINANCIAL</a:t>
            </a:r>
          </a:p>
          <a:p>
            <a:pPr lvl="1"/>
            <a:r>
              <a:rPr lang="en-GB" dirty="0" smtClean="0"/>
              <a:t>Improved prescribing &amp; scrutiny  has potential to reduce expenditure</a:t>
            </a:r>
          </a:p>
          <a:p>
            <a:pPr lvl="1"/>
            <a:r>
              <a:rPr lang="en-GB" dirty="0" smtClean="0"/>
              <a:t>Target  20% reduction in expenditure  = </a:t>
            </a:r>
            <a:r>
              <a:rPr lang="en-GB" sz="2800" dirty="0" smtClean="0">
                <a:solidFill>
                  <a:srgbClr val="FF0000"/>
                </a:solidFill>
              </a:rPr>
              <a:t>£6.2 </a:t>
            </a:r>
            <a:r>
              <a:rPr lang="en-GB" sz="2800" dirty="0" smtClean="0">
                <a:solidFill>
                  <a:srgbClr val="FF0000"/>
                </a:solidFill>
              </a:rPr>
              <a:t>million savings per annum with current £31million spend</a:t>
            </a:r>
          </a:p>
          <a:p>
            <a:r>
              <a:rPr lang="en-GB" b="1" dirty="0" smtClean="0"/>
              <a:t>ENVIROMENTAL</a:t>
            </a:r>
          </a:p>
          <a:p>
            <a:pPr lvl="1"/>
            <a:r>
              <a:rPr lang="en-GB" dirty="0" smtClean="0"/>
              <a:t>Reduction in product volumes with appropriate product use has significant  environmental impact in reduced plastic waste &amp; landfill </a:t>
            </a:r>
          </a:p>
          <a:p>
            <a:pPr marL="0" indent="0" algn="ctr">
              <a:buNone/>
            </a:pPr>
            <a:r>
              <a:rPr lang="en-GB" sz="4300" b="1" dirty="0" smtClean="0">
                <a:solidFill>
                  <a:srgbClr val="FF0000"/>
                </a:solidFill>
              </a:rPr>
              <a:t>Delivering Value-Based Stoma Care  </a:t>
            </a:r>
            <a:endParaRPr lang="en-GB" sz="4300" b="1" dirty="0">
              <a:solidFill>
                <a:srgbClr val="FF0000"/>
              </a:solidFill>
            </a:endParaRPr>
          </a:p>
        </p:txBody>
      </p:sp>
    </p:spTree>
    <p:extLst>
      <p:ext uri="{BB962C8B-B14F-4D97-AF65-F5344CB8AC3E}">
        <p14:creationId xmlns:p14="http://schemas.microsoft.com/office/powerpoint/2010/main" val="67236570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465</TotalTime>
  <Words>994</Words>
  <Application>Microsoft Office PowerPoint</Application>
  <PresentationFormat>Widescreen</PresentationFormat>
  <Paragraphs>92</Paragraphs>
  <Slides>12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Symbol</vt:lpstr>
      <vt:lpstr>Times New Roman</vt:lpstr>
      <vt:lpstr>Office Theme</vt:lpstr>
      <vt:lpstr>PowerPoint Presentation</vt:lpstr>
      <vt:lpstr>Introduction </vt:lpstr>
      <vt:lpstr>         Strategic Context: Key Policy Drivers   </vt:lpstr>
      <vt:lpstr>Case for Change in Stoma Product Prescribing   </vt:lpstr>
      <vt:lpstr>What we did  </vt:lpstr>
      <vt:lpstr> What we found</vt:lpstr>
      <vt:lpstr>NSQIG Key Messages </vt:lpstr>
      <vt:lpstr>NSQIG DELIVERABLES </vt:lpstr>
      <vt:lpstr> Benefits </vt:lpstr>
      <vt:lpstr>Recommendations </vt:lpstr>
      <vt:lpstr>SEND Support to take forward </vt:lpstr>
      <vt:lpstr>Actions to take forward </vt:lpstr>
    </vt:vector>
  </TitlesOfParts>
  <Company>NHS NSS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Alison MacLeod</dc:creator>
  <cp:lastModifiedBy>Stewart, Craig</cp:lastModifiedBy>
  <cp:revision>32</cp:revision>
  <dcterms:created xsi:type="dcterms:W3CDTF">2019-11-11T14:16:51Z</dcterms:created>
  <dcterms:modified xsi:type="dcterms:W3CDTF">2019-11-22T08:30:52Z</dcterms:modified>
</cp:coreProperties>
</file>